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7" r:id="rId3"/>
    <p:sldId id="267" r:id="rId4"/>
    <p:sldId id="261" r:id="rId5"/>
    <p:sldId id="256" r:id="rId6"/>
    <p:sldId id="262" r:id="rId7"/>
    <p:sldId id="257" r:id="rId8"/>
    <p:sldId id="258" r:id="rId9"/>
    <p:sldId id="260" r:id="rId10"/>
    <p:sldId id="263" r:id="rId11"/>
    <p:sldId id="266" r:id="rId12"/>
    <p:sldId id="265" r:id="rId13"/>
    <p:sldId id="275" r:id="rId14"/>
    <p:sldId id="268" r:id="rId15"/>
    <p:sldId id="270" r:id="rId16"/>
    <p:sldId id="269" r:id="rId17"/>
    <p:sldId id="274" r:id="rId18"/>
    <p:sldId id="272" r:id="rId19"/>
    <p:sldId id="273" r:id="rId20"/>
    <p:sldId id="276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1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8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C9FE-1137-4154-A46D-234129437884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C2553-DC3F-4FED-AED8-AE2669C5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alibdb.ne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simek.github.io/2013/08/13/intrinsic/" TargetMode="External"/><Relationship Id="rId2" Type="http://schemas.openxmlformats.org/officeDocument/2006/relationships/hyperlink" Target="https://www.skiprobotics.com/articles/2021-08-13-camera-calibra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sz="3200" b="1" dirty="0"/>
              <a:t>MS </a:t>
            </a:r>
            <a:r>
              <a:rPr lang="en-US" sz="3200" b="1" dirty="0" err="1"/>
              <a:t>Lifecam</a:t>
            </a:r>
            <a:r>
              <a:rPr lang="en-US" sz="3200" b="1" dirty="0"/>
              <a:t> HD 3000</a:t>
            </a:r>
            <a:br>
              <a:rPr lang="en-US" sz="3200" b="1" dirty="0"/>
            </a:br>
            <a:r>
              <a:rPr lang="en-US" sz="3200" b="1" dirty="0"/>
              <a:t>Determining </a:t>
            </a:r>
            <a:r>
              <a:rPr lang="en-US" sz="3200" b="1" dirty="0" err="1"/>
              <a:t>FoV</a:t>
            </a:r>
            <a:r>
              <a:rPr lang="en-US" sz="3200" b="1" dirty="0"/>
              <a:t> and specs</a:t>
            </a:r>
            <a:br>
              <a:rPr lang="en-US" sz="3200" b="1" dirty="0"/>
            </a:br>
            <a:r>
              <a:rPr lang="en-US" sz="2400" b="1" dirty="0"/>
              <a:t>(needed for </a:t>
            </a:r>
            <a:r>
              <a:rPr lang="en-US" sz="2400" b="1" dirty="0" err="1"/>
              <a:t>Apriltag</a:t>
            </a:r>
            <a:r>
              <a:rPr lang="en-US" sz="2400" b="1" dirty="0"/>
              <a:t> distance and angle calculations)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2022 1226 </a:t>
            </a:r>
          </a:p>
          <a:p>
            <a:r>
              <a:rPr lang="en-US" dirty="0"/>
              <a:t>Cory Hill, Mentor, FRC 2429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54" y="787905"/>
            <a:ext cx="1176691" cy="11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3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Comparison of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0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3DF Zephyr Free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970529"/>
            <a:ext cx="341970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h, w = 720, 1280</a:t>
            </a:r>
          </a:p>
          <a:p>
            <a:r>
              <a:rPr lang="en-US" sz="1400" dirty="0" err="1"/>
              <a:t>w_fov</a:t>
            </a:r>
            <a:r>
              <a:rPr lang="en-US" sz="1400" dirty="0"/>
              <a:t> = 60.2</a:t>
            </a:r>
          </a:p>
          <a:p>
            <a:r>
              <a:rPr lang="en-US" sz="1400" dirty="0" err="1"/>
              <a:t>h_fov</a:t>
            </a:r>
            <a:r>
              <a:rPr lang="en-US" sz="1400" dirty="0"/>
              <a:t> = 36.1</a:t>
            </a:r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1104.1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1104.7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1280/2 = 640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720/2 = 360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70" y="898917"/>
            <a:ext cx="2918352" cy="181588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400" dirty="0"/>
              <a:t>h, w = 480, 640</a:t>
            </a:r>
          </a:p>
          <a:p>
            <a:r>
              <a:rPr lang="pl-PL" sz="1400" dirty="0"/>
              <a:t>w_fov = 50.1</a:t>
            </a:r>
          </a:p>
          <a:p>
            <a:r>
              <a:rPr lang="pl-PL" sz="1400" dirty="0"/>
              <a:t>h_fov = 39.4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fx_predicted</a:t>
            </a:r>
            <a:r>
              <a:rPr lang="en-US" sz="1400" dirty="0"/>
              <a:t> = 684.7 </a:t>
            </a:r>
          </a:p>
          <a:p>
            <a:r>
              <a:rPr lang="en-US" sz="1400" dirty="0" err="1"/>
              <a:t>fy_predicted</a:t>
            </a:r>
            <a:r>
              <a:rPr lang="en-US" sz="1400" dirty="0"/>
              <a:t> = 670.2</a:t>
            </a:r>
          </a:p>
          <a:p>
            <a:r>
              <a:rPr lang="en-US" sz="1400" dirty="0" err="1"/>
              <a:t>cx_predicted</a:t>
            </a:r>
            <a:r>
              <a:rPr lang="en-US" sz="1400" dirty="0"/>
              <a:t> = 640/2 = 320</a:t>
            </a:r>
          </a:p>
          <a:p>
            <a:r>
              <a:rPr lang="en-US" sz="1400" dirty="0" err="1"/>
              <a:t>cy_predicted</a:t>
            </a:r>
            <a:r>
              <a:rPr lang="en-US" sz="1400" dirty="0"/>
              <a:t> = 480/2 = 240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308027" y="2910791"/>
            <a:ext cx="3523287" cy="181588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 : [ 1104.1, 1104.7, 640, 360 ]</a:t>
            </a:r>
          </a:p>
          <a:p>
            <a:endParaRPr lang="en-US" sz="1600" dirty="0"/>
          </a:p>
          <a:p>
            <a:r>
              <a:rPr lang="en-US" sz="1600" dirty="0"/>
              <a:t>3DF:  [1142.9, 1142.9, 650.9, 354.7]</a:t>
            </a:r>
          </a:p>
          <a:p>
            <a:r>
              <a:rPr lang="en-US" sz="1600" dirty="0"/>
              <a:t>   evens   [1144.5, 1144.5, 654.3, 364.6]</a:t>
            </a:r>
          </a:p>
          <a:p>
            <a:r>
              <a:rPr lang="en-US" sz="1600" dirty="0"/>
              <a:t>   odds     [1152.9, 1152.9, 649.4, 352.3]</a:t>
            </a:r>
          </a:p>
          <a:p>
            <a:r>
              <a:rPr lang="en-US" sz="1600" dirty="0"/>
              <a:t>Just the 4 biggest images: </a:t>
            </a:r>
            <a:br>
              <a:rPr lang="en-US" sz="1600" dirty="0"/>
            </a:br>
            <a:r>
              <a:rPr lang="en-US" sz="1600" dirty="0"/>
              <a:t>[1121.9 1121.9, 651.3,  360.4]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63565" y="2910791"/>
            <a:ext cx="3605561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Nominal: [684.7, 670.2, 320, 240 ]</a:t>
            </a:r>
          </a:p>
          <a:p>
            <a:endParaRPr lang="en-US" sz="1600" dirty="0"/>
          </a:p>
          <a:p>
            <a:r>
              <a:rPr lang="en-US" sz="1600" dirty="0"/>
              <a:t>3DF:  [681.6, 681.6, 322.6, 243.8]</a:t>
            </a:r>
          </a:p>
          <a:p>
            <a:r>
              <a:rPr lang="en-US" sz="1600" dirty="0"/>
              <a:t>Result with subsets of </a:t>
            </a:r>
            <a:r>
              <a:rPr lang="en-US" sz="1600" dirty="0" err="1"/>
              <a:t>cal</a:t>
            </a:r>
            <a:r>
              <a:rPr lang="en-US" sz="1600" dirty="0"/>
              <a:t> images:</a:t>
            </a:r>
          </a:p>
          <a:p>
            <a:r>
              <a:rPr lang="en-US" sz="1600" dirty="0"/>
              <a:t>Just evens [652.3, 652.3, 325.2. 237.3]</a:t>
            </a:r>
          </a:p>
          <a:p>
            <a:r>
              <a:rPr lang="en-US" sz="1600" dirty="0"/>
              <a:t>Just odds  [692.4, 692.4, 210.2, 244.6]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215" y="4941382"/>
            <a:ext cx="43014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Need to see which images cause the most noise, but 3DF Zephyr is pretty stable. Their </a:t>
            </a:r>
            <a:r>
              <a:rPr lang="en-US" dirty="0" err="1"/>
              <a:t>cal</a:t>
            </a:r>
            <a:r>
              <a:rPr lang="en-US" dirty="0"/>
              <a:t> image is shown on right.  Cal wants a minimum of 3 images.  More images seems to get to a more accurate result (as it should) – see later 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48F73F-63FA-4F78-AB6A-C6B9E380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38" y="4567348"/>
            <a:ext cx="3479180" cy="1839884"/>
          </a:xfrm>
          <a:prstGeom prst="rect">
            <a:avLst/>
          </a:prstGeom>
        </p:spPr>
      </p:pic>
      <p:pic>
        <p:nvPicPr>
          <p:cNvPr id="5122" name="Picture 2" descr="www.3dflow.net/wp-content/uploads/2020/04/logo_...">
            <a:extLst>
              <a:ext uri="{FF2B5EF4-FFF2-40B4-BE49-F238E27FC236}">
                <a16:creationId xmlns:a16="http://schemas.microsoft.com/office/drawing/2014/main" id="{63402CF9-593F-48DD-8435-708AC86A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68" y="55738"/>
            <a:ext cx="899532" cy="8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calibdb.net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Calibdb</a:t>
            </a:r>
            <a:r>
              <a:rPr lang="en-US" sz="1600" dirty="0"/>
              <a:t>:  [1120.5, 1119.7, 640.1, 353.7]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3136612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It’s cropping incorrectly from the 1280 data</a:t>
            </a:r>
          </a:p>
          <a:p>
            <a:r>
              <a:rPr lang="en-US" sz="1600" b="1" dirty="0"/>
              <a:t>Not sure how to fix that</a:t>
            </a:r>
          </a:p>
          <a:p>
            <a:r>
              <a:rPr lang="en-US" sz="1600" dirty="0" err="1"/>
              <a:t>Calibdb</a:t>
            </a:r>
            <a:r>
              <a:rPr lang="en-US" sz="1600" dirty="0"/>
              <a:t>: [</a:t>
            </a:r>
            <a:r>
              <a:rPr lang="en-US" sz="1600" dirty="0">
                <a:solidFill>
                  <a:srgbClr val="FF0000"/>
                </a:solidFill>
              </a:rPr>
              <a:t>747.0, 746.4, 320.5, 235.8 </a:t>
            </a:r>
            <a:r>
              <a:rPr lang="en-US" sz="1600" dirty="0"/>
              <a:t>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170127" y="4985832"/>
            <a:ext cx="4301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Has its own web interface at </a:t>
            </a:r>
            <a:r>
              <a:rPr lang="en-US" dirty="0">
                <a:hlinkClick r:id="rId2"/>
              </a:rPr>
              <a:t>https://calibdb.net/</a:t>
            </a:r>
            <a:r>
              <a:rPr lang="en-US" dirty="0"/>
              <a:t> and custom target.  Can’t get a good 640x480 </a:t>
            </a:r>
            <a:r>
              <a:rPr lang="en-US" dirty="0" err="1"/>
              <a:t>cal</a:t>
            </a:r>
            <a:r>
              <a:rPr lang="en-US" dirty="0"/>
              <a:t> out of </a:t>
            </a:r>
            <a:r>
              <a:rPr lang="en-US" dirty="0" err="1"/>
              <a:t>calibdB</a:t>
            </a:r>
            <a:r>
              <a:rPr lang="en-US" dirty="0"/>
              <a:t> – it can’t predict the way we’re cropping in slide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8F8C0-1727-4D01-998E-9F13E75F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55" y="184034"/>
            <a:ext cx="1495425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AA8E-D9D3-4B93-B647-77E9D0D4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69" y="4204377"/>
            <a:ext cx="3403600" cy="25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ROS/ROS2開発・支援サービス | hachix">
            <a:extLst>
              <a:ext uri="{FF2B5EF4-FFF2-40B4-BE49-F238E27FC236}">
                <a16:creationId xmlns:a16="http://schemas.microsoft.com/office/drawing/2014/main" id="{DE39CEE2-4F78-454E-8B73-16159CBA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98" y="68452"/>
            <a:ext cx="2090738" cy="109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ros2 </a:t>
            </a:r>
            <a:r>
              <a:rPr lang="en-US" sz="2000" dirty="0" err="1"/>
              <a:t>cameracalibrator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4749969" y="1075749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7" y="3266391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 [1080.8, 1076.8, 643.2, 351.3]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661210" y="2733821"/>
            <a:ext cx="4038694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ros2: </a:t>
            </a:r>
          </a:p>
          <a:p>
            <a:r>
              <a:rPr lang="en-US" sz="1600" dirty="0"/>
              <a:t>first try [680.3, 685.8, 306.5, 244.6 ]</a:t>
            </a:r>
          </a:p>
          <a:p>
            <a:r>
              <a:rPr lang="en-US" sz="1600" dirty="0"/>
              <a:t>second try: [ 672.5, 672.5, 314.1, 252.2]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14577" y="4177318"/>
            <a:ext cx="4301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one is quite nice – lets you know if you have enough data for a good cal.  Takes a while to calculate though.  However, gives the right matrices to feed to ROS’ </a:t>
            </a:r>
            <a:r>
              <a:rPr lang="en-US" dirty="0" err="1"/>
              <a:t>aprilcal</a:t>
            </a:r>
            <a:r>
              <a:rPr lang="en-US" dirty="0"/>
              <a:t>.  </a:t>
            </a:r>
          </a:p>
          <a:p>
            <a:r>
              <a:rPr lang="en-US" dirty="0"/>
              <a:t>Had to set up ros2 on a pi and run everything.</a:t>
            </a:r>
          </a:p>
          <a:p>
            <a:r>
              <a:rPr lang="en-US" dirty="0"/>
              <a:t>Still has a some variation from </a:t>
            </a:r>
            <a:r>
              <a:rPr lang="en-US" dirty="0" err="1"/>
              <a:t>cal</a:t>
            </a:r>
            <a:r>
              <a:rPr lang="en-US" dirty="0"/>
              <a:t> to cal.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A2538-FC40-4042-89BD-94A6F20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45" y="3785625"/>
            <a:ext cx="3606459" cy="2946514"/>
          </a:xfrm>
          <a:prstGeom prst="rect">
            <a:avLst/>
          </a:prstGeom>
        </p:spPr>
      </p:pic>
      <p:pic>
        <p:nvPicPr>
          <p:cNvPr id="19458" name="Picture 2" descr="Logo">
            <a:extLst>
              <a:ext uri="{FF2B5EF4-FFF2-40B4-BE49-F238E27FC236}">
                <a16:creationId xmlns:a16="http://schemas.microsoft.com/office/drawing/2014/main" id="{D5CF34CB-8EAA-4A79-B7B8-A239BADA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57" y="83014"/>
            <a:ext cx="917367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Calibration techniques: </a:t>
            </a:r>
            <a:r>
              <a:rPr lang="en-US" sz="2000" dirty="0" err="1"/>
              <a:t>opencv</a:t>
            </a:r>
            <a:r>
              <a:rPr lang="en-US" sz="2000" dirty="0"/>
              <a:t>  </a:t>
            </a:r>
            <a:r>
              <a:rPr lang="en-US" sz="2000" b="1" dirty="0"/>
              <a:t>IS TERRIBLE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67158" y="1027679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207169" y="898917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263578" y="2618992"/>
            <a:ext cx="3523287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4847064" y="2608757"/>
            <a:ext cx="4038694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3578" y="3214651"/>
            <a:ext cx="43014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built the standard </a:t>
            </a:r>
            <a:r>
              <a:rPr lang="en-US" sz="1400" dirty="0" err="1"/>
              <a:t>opencv</a:t>
            </a:r>
            <a:r>
              <a:rPr lang="en-US" sz="1400" dirty="0"/>
              <a:t> demo pipeline on this, but the default method seems to be terrible – super unstable.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can’t really get configuration wrong, because the only input is the images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 can’t get anywhere close to the nominal prediction, regardless of image placement and tilt/skew.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Huge variation when leaving out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Tried with sets of 9 like most of what you see on the internet, then went up to 45 with 9 each of flat, tilt left, tilt right, tilt forward, tilt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Nothing got me close to nominal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I started changing the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you supply a good guess and lock the aspect ratio, it gets a lot better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5" y="3192590"/>
            <a:ext cx="3359956" cy="34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Problems with calibration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1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take a lot of pictures, with the advice often given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distance, get all of the viewing area, get tilted images in both x and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all the images, saw that they all recognize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truly wrong numbers from this method most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to benefit from a ton of images if the image is relatively small (like in the subset shown)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to get just the right set of images, otherwise </a:t>
            </a:r>
            <a:r>
              <a:rPr lang="en-US" dirty="0" err="1"/>
              <a:t>fx</a:t>
            </a:r>
            <a:r>
              <a:rPr lang="en-US" dirty="0"/>
              <a:t> and </a:t>
            </a:r>
            <a:r>
              <a:rPr lang="en-US" dirty="0" err="1"/>
              <a:t>fy</a:t>
            </a:r>
            <a:r>
              <a:rPr lang="en-US" dirty="0"/>
              <a:t> are really 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89527-2421-44A8-970D-330D769D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1" y="805666"/>
            <a:ext cx="4981522" cy="5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Noise and error with OpenCV -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269928" y="805666"/>
            <a:ext cx="344482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  a large set and drop images and see how stable we are and get a sense of the sensitivity to one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sets give wildly different </a:t>
            </a:r>
            <a:r>
              <a:rPr lang="en-US" sz="1600" dirty="0" err="1"/>
              <a:t>fx</a:t>
            </a:r>
            <a:r>
              <a:rPr lang="en-US" sz="1600" dirty="0"/>
              <a:t> and </a:t>
            </a:r>
            <a:r>
              <a:rPr lang="en-US" sz="1600" dirty="0" err="1"/>
              <a:t>fy</a:t>
            </a:r>
            <a:r>
              <a:rPr lang="en-US" sz="1600" dirty="0"/>
              <a:t> (and they aren’t the same, so the convention with OpenCV is possibly different from 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don’t really get ‘bad outliers’ – they’re usually the corner images that are keeping you closer to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fx</a:t>
            </a:r>
            <a:r>
              <a:rPr lang="en-US" sz="900" dirty="0"/>
              <a:t>  mean:   740.6  median:   665.3 std: 429.6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fy</a:t>
            </a:r>
            <a:r>
              <a:rPr lang="en-US" sz="900" dirty="0"/>
              <a:t>  mean:  1184.5  median:  1137.5 std: 127.2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cx  mean:   327.4  median:   321.6 std: 29.4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cy  mean:   194.6  median:   186.3 std: 18.3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/>
              <a:t>err mean:    57.9  median:    57.9 std: 0.11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error is high, compared to what I see from good </a:t>
            </a:r>
            <a:r>
              <a:rPr lang="en-US" sz="1600" dirty="0" err="1"/>
              <a:t>cal</a:t>
            </a:r>
            <a:r>
              <a:rPr lang="en-US" sz="1600" dirty="0"/>
              <a:t>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distances and going simple still gives results that are just plain wrong, so there must be a set of parameters that has to be changed to get this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64467D-604A-44A5-AD57-5625CE14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580238"/>
            <a:ext cx="3868796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BC60EBA-9847-4F55-B84A-C6EC034C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3632461"/>
            <a:ext cx="3992269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6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Checking the </a:t>
            </a:r>
            <a:r>
              <a:rPr lang="en-US" sz="3200" b="1" dirty="0" err="1"/>
              <a:t>intrinsics</a:t>
            </a:r>
            <a:r>
              <a:rPr lang="en-US" sz="3200" b="1" dirty="0"/>
              <a:t> – </a:t>
            </a:r>
            <a:r>
              <a:rPr lang="en-US" sz="3200" b="1" dirty="0" err="1"/>
              <a:t>fx</a:t>
            </a:r>
            <a:r>
              <a:rPr lang="en-US" sz="3200" b="1" dirty="0"/>
              <a:t> and </a:t>
            </a:r>
            <a:r>
              <a:rPr lang="en-US" sz="3200" b="1" dirty="0" err="1"/>
              <a:t>fy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2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>
            <a:extLst>
              <a:ext uri="{FF2B5EF4-FFF2-40B4-BE49-F238E27FC236}">
                <a16:creationId xmlns:a16="http://schemas.microsoft.com/office/drawing/2014/main" id="{CCA7C91E-406C-472B-A28F-D225B642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25" y="754167"/>
            <a:ext cx="2668124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9B4D94AE-2793-4957-ADA7-4ED71753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00" y="733428"/>
            <a:ext cx="27347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640x480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209719" y="1166324"/>
            <a:ext cx="3156245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Nominal: [684.7, 670.2, 320, 240 ]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2104878" y="4308407"/>
            <a:ext cx="4803922" cy="58477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895338"/>
            <a:ext cx="2533649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9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0.26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0.87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37.51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91CB30C-A7E5-4FDD-B139-012DC10A6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23559"/>
              </p:ext>
            </p:extLst>
          </p:nvPr>
        </p:nvGraphicFramePr>
        <p:xfrm>
          <a:off x="615199" y="5206685"/>
          <a:ext cx="7898852" cy="123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199" y="5206685"/>
                        <a:ext cx="7898852" cy="123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74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Camera calibrations – why we need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564859" y="2566922"/>
            <a:ext cx="7643446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from </a:t>
            </a:r>
            <a:r>
              <a:rPr lang="en-US" sz="1400" dirty="0" err="1">
                <a:solidFill>
                  <a:schemeClr val="accent1"/>
                </a:solidFill>
              </a:rPr>
              <a:t>pupil_apriltags</a:t>
            </a:r>
            <a:r>
              <a:rPr lang="en-US" sz="1400" dirty="0">
                <a:solidFill>
                  <a:schemeClr val="accent1"/>
                </a:solidFill>
              </a:rPr>
              <a:t> import Detector  # </a:t>
            </a:r>
            <a:r>
              <a:rPr lang="en-US" sz="1400" dirty="0" err="1">
                <a:solidFill>
                  <a:schemeClr val="accent1"/>
                </a:solidFill>
              </a:rPr>
              <a:t>apriltag</a:t>
            </a:r>
            <a:r>
              <a:rPr lang="en-US" sz="1400" dirty="0">
                <a:solidFill>
                  <a:schemeClr val="accent1"/>
                </a:solidFill>
              </a:rPr>
              <a:t> processor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create a detector object</a:t>
            </a:r>
          </a:p>
          <a:p>
            <a:r>
              <a:rPr lang="en-US" sz="1400" dirty="0" err="1">
                <a:solidFill>
                  <a:schemeClr val="accent1"/>
                </a:solidFill>
              </a:rPr>
              <a:t>at_detector</a:t>
            </a:r>
            <a:r>
              <a:rPr lang="en-US" sz="1400" dirty="0">
                <a:solidFill>
                  <a:schemeClr val="accent1"/>
                </a:solidFill>
              </a:rPr>
              <a:t> = Detector(   families="tag16h5",   </a:t>
            </a:r>
            <a:r>
              <a:rPr lang="en-US" sz="1400" dirty="0" err="1">
                <a:solidFill>
                  <a:schemeClr val="accent1"/>
                </a:solidFill>
              </a:rPr>
              <a:t>nthreads</a:t>
            </a:r>
            <a:r>
              <a:rPr lang="en-US" sz="1400" dirty="0">
                <a:solidFill>
                  <a:schemeClr val="accent1"/>
                </a:solidFill>
              </a:rPr>
              <a:t>=2,   </a:t>
            </a:r>
            <a:r>
              <a:rPr lang="en-US" sz="1400" dirty="0" err="1">
                <a:solidFill>
                  <a:schemeClr val="accent1"/>
                </a:solidFill>
              </a:rPr>
              <a:t>quad_decimate</a:t>
            </a:r>
            <a:r>
              <a:rPr lang="en-US" sz="1400" dirty="0">
                <a:solidFill>
                  <a:schemeClr val="accent1"/>
                </a:solidFill>
              </a:rPr>
              <a:t>=1.0,   </a:t>
            </a:r>
            <a:r>
              <a:rPr lang="en-US" sz="1400" dirty="0" err="1">
                <a:solidFill>
                  <a:schemeClr val="accent1"/>
                </a:solidFill>
              </a:rPr>
              <a:t>quad_sigma</a:t>
            </a:r>
            <a:r>
              <a:rPr lang="en-US" sz="1400" dirty="0">
                <a:solidFill>
                  <a:schemeClr val="accent1"/>
                </a:solidFill>
              </a:rPr>
              <a:t>=0.0,   </a:t>
            </a:r>
            <a:r>
              <a:rPr lang="en-US" sz="1400" dirty="0" err="1">
                <a:solidFill>
                  <a:schemeClr val="accent1"/>
                </a:solidFill>
              </a:rPr>
              <a:t>refine_edges</a:t>
            </a:r>
            <a:r>
              <a:rPr lang="en-US" sz="1400" dirty="0">
                <a:solidFill>
                  <a:schemeClr val="accent1"/>
                </a:solidFill>
              </a:rPr>
              <a:t>=1,   </a:t>
            </a:r>
            <a:r>
              <a:rPr lang="en-US" sz="1400" dirty="0" err="1">
                <a:solidFill>
                  <a:schemeClr val="accent1"/>
                </a:solidFill>
              </a:rPr>
              <a:t>decode_sharpening</a:t>
            </a:r>
            <a:r>
              <a:rPr lang="en-US" sz="1400" dirty="0">
                <a:solidFill>
                  <a:schemeClr val="accent1"/>
                </a:solidFill>
              </a:rPr>
              <a:t>=0.25,   debug=0)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define our camera and target parameters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ms_lifecam_1280_calculated = [1104.1, 1104.7, 640, 360]  # format is [</a:t>
            </a:r>
            <a:r>
              <a:rPr lang="en-US" sz="1400" dirty="0" err="1">
                <a:solidFill>
                  <a:schemeClr val="accent1"/>
                </a:solidFill>
              </a:rPr>
              <a:t>fx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fy</a:t>
            </a:r>
            <a:r>
              <a:rPr lang="en-US" sz="1400" dirty="0">
                <a:solidFill>
                  <a:schemeClr val="accent1"/>
                </a:solidFill>
              </a:rPr>
              <a:t>, cx, cy]  - all in pixels</a:t>
            </a:r>
          </a:p>
          <a:p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 = 0.1524  # that's how many meters across we are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# feed it an image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detections = </a:t>
            </a:r>
            <a:r>
              <a:rPr lang="en-US" sz="1400" dirty="0" err="1">
                <a:solidFill>
                  <a:schemeClr val="accent1"/>
                </a:solidFill>
              </a:rPr>
              <a:t>at_detector.detect</a:t>
            </a:r>
            <a:r>
              <a:rPr lang="en-US" sz="1400" dirty="0">
                <a:solidFill>
                  <a:schemeClr val="accent1"/>
                </a:solidFill>
              </a:rPr>
              <a:t>(</a:t>
            </a:r>
            <a:r>
              <a:rPr lang="en-US" sz="1400" dirty="0" err="1">
                <a:solidFill>
                  <a:schemeClr val="accent1"/>
                </a:solidFill>
              </a:rPr>
              <a:t>grey_image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estimate_tag_pose</a:t>
            </a:r>
            <a:r>
              <a:rPr lang="en-US" sz="1400" dirty="0">
                <a:solidFill>
                  <a:schemeClr val="accent1"/>
                </a:solidFill>
              </a:rPr>
              <a:t>=True, </a:t>
            </a:r>
            <a:r>
              <a:rPr lang="en-US" sz="1400" dirty="0" err="1">
                <a:solidFill>
                  <a:schemeClr val="accent1"/>
                </a:solidFill>
              </a:rPr>
              <a:t>camera_params</a:t>
            </a:r>
            <a:r>
              <a:rPr lang="en-US" sz="1400" dirty="0">
                <a:solidFill>
                  <a:schemeClr val="accent1"/>
                </a:solidFill>
              </a:rPr>
              <a:t>=ms_lifecam_1280_calculated, </a:t>
            </a:r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=</a:t>
            </a:r>
            <a:r>
              <a:rPr lang="en-US" sz="1400" dirty="0" err="1">
                <a:solidFill>
                  <a:schemeClr val="accent1"/>
                </a:solidFill>
              </a:rPr>
              <a:t>tag_size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B3936E22-CBBD-441A-895E-7C22D70A1D6D}"/>
              </a:ext>
            </a:extLst>
          </p:cNvPr>
          <p:cNvSpPr txBox="1">
            <a:spLocks/>
          </p:cNvSpPr>
          <p:nvPr/>
        </p:nvSpPr>
        <p:spPr>
          <a:xfrm>
            <a:off x="564858" y="1633430"/>
            <a:ext cx="7329181" cy="90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This is an </a:t>
            </a:r>
            <a:r>
              <a:rPr lang="en-US" sz="2000" dirty="0" err="1"/>
              <a:t>Apriltag</a:t>
            </a:r>
            <a:r>
              <a:rPr lang="en-US" sz="2000" dirty="0"/>
              <a:t> pipeline 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Import the detector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detector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</a:t>
            </a:r>
            <a:r>
              <a:rPr lang="en-US" sz="2000" b="1" dirty="0"/>
              <a:t>camera </a:t>
            </a:r>
            <a:r>
              <a:rPr lang="en-US" sz="2000" b="1" dirty="0" err="1"/>
              <a:t>intrinsics</a:t>
            </a:r>
            <a:r>
              <a:rPr lang="en-US" sz="2000" b="1" dirty="0"/>
              <a:t> </a:t>
            </a:r>
            <a:r>
              <a:rPr lang="en-US" sz="2000" dirty="0"/>
              <a:t>and tag size when you feed it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the distances and angles from the detect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E9E552-3184-4488-A235-A00E027B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51" y="5903103"/>
            <a:ext cx="7342190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Detection object: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tag_family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b'tag16h5'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tag_id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2 hamming = 0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decision_margin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60.5988883972168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homography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[[ 5.07677692e+01 3.06238074e+01 7.98896578e+02] [-1.18864247e+01 1.01827896e+02 2.50278944e+02] [-5.10166146e-02 3.67707104e-02 1.00000000e+00]] center = [798.89657777 250.2789442 ] corners = [[715.9052124 334.61804199] [893.0098877 345.13720703] [897.86138916 149.70700073] [707.42706299 158.08540344]]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[[ 0.91701389 0.05693167 0.39477122] [ 0.05425629 0.96275515 -0.26487501] [-0.3951478 0.26431288 0.87977095]]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[[ 0.13013255] [-0.08998864] [ 0.89541514]]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pose_err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= 1.2919193463695032e-05,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1E812-5493-48FB-9D1C-509947640E4C}"/>
              </a:ext>
            </a:extLst>
          </p:cNvPr>
          <p:cNvSpPr/>
          <p:nvPr/>
        </p:nvSpPr>
        <p:spPr>
          <a:xfrm>
            <a:off x="564859" y="5527674"/>
            <a:ext cx="2667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results from detections - 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1654D86C-44F6-4D6B-8FAD-33955B38D649}"/>
              </a:ext>
            </a:extLst>
          </p:cNvPr>
          <p:cNvSpPr txBox="1">
            <a:spLocks/>
          </p:cNvSpPr>
          <p:nvPr/>
        </p:nvSpPr>
        <p:spPr>
          <a:xfrm>
            <a:off x="627351" y="567673"/>
            <a:ext cx="6968455" cy="90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The most basic part of using vision processing to find distances is knowing the camera field of view in degrees and the true size of your object</a:t>
            </a:r>
          </a:p>
        </p:txBody>
      </p:sp>
    </p:spTree>
    <p:extLst>
      <p:ext uri="{BB962C8B-B14F-4D97-AF65-F5344CB8AC3E}">
        <p14:creationId xmlns:p14="http://schemas.microsoft.com/office/powerpoint/2010/main" val="11244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techniques with experiment – 1280x720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1984228" y="4277364"/>
            <a:ext cx="4803922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Measured distance in z with Bosch laser = 4.00m.  Calculated from </a:t>
            </a:r>
            <a:r>
              <a:rPr lang="en-US" sz="1600" dirty="0" err="1"/>
              <a:t>AprilTag</a:t>
            </a:r>
            <a:r>
              <a:rPr lang="en-US" sz="1600" dirty="0"/>
              <a:t> detector with </a:t>
            </a:r>
            <a:r>
              <a:rPr lang="en-US" sz="1600" dirty="0" err="1"/>
              <a:t>cals</a:t>
            </a:r>
            <a:r>
              <a:rPr lang="en-US" sz="1600" dirty="0"/>
              <a:t> below: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940F13-B58A-4D12-9F88-38E56227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631177"/>
            <a:ext cx="25336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Summary of results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 3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0.76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0.14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12    hamming: 1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0.04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25    hamming: 2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1.06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var(--jp-code-font-family)"/>
              </a:rPr>
              <a:t>ID: 26    hamming: 0   </a:t>
            </a:r>
            <a:r>
              <a:rPr lang="en-US" altLang="en-US" sz="1000" dirty="0" err="1">
                <a:latin typeface="var(--jp-code-font-family)"/>
              </a:rPr>
              <a:t>decision_margin</a:t>
            </a:r>
            <a:r>
              <a:rPr lang="en-US" altLang="en-US" sz="1000" dirty="0">
                <a:latin typeface="var(--jp-code-font-family)"/>
              </a:rPr>
              <a:t>: 24.18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26F7B-0AB6-4601-9589-33448C0EAF95}"/>
              </a:ext>
            </a:extLst>
          </p:cNvPr>
          <p:cNvSpPr/>
          <p:nvPr/>
        </p:nvSpPr>
        <p:spPr>
          <a:xfrm>
            <a:off x="146051" y="2467183"/>
            <a:ext cx="3419707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/>
              <a:t>Nominal : [ 1104.1, 1104.7, 640, 360 ]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64A9E4C2-C6FC-4E24-8383-BF332C39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19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4B5A6134-83A2-4407-9F21-5EFB17C6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6" y="581303"/>
            <a:ext cx="3088423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B4DED7-D1A1-43E1-9CB5-415A192469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47804"/>
              </p:ext>
            </p:extLst>
          </p:nvPr>
        </p:nvGraphicFramePr>
        <p:xfrm>
          <a:off x="352719" y="5098254"/>
          <a:ext cx="8438562" cy="132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Worksheet" r:id="rId5" imgW="6133961" imgH="962155" progId="Excel.Sheet.12">
                  <p:embed/>
                </p:oleObj>
              </mc:Choice>
              <mc:Fallback>
                <p:oleObj name="Worksheet" r:id="rId5" imgW="6133961" imgH="962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719" y="5098254"/>
                        <a:ext cx="8438562" cy="1323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946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2C139-DC77-41DC-9D1F-4164B128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61" y="977372"/>
            <a:ext cx="2743200" cy="154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E903C-BA36-4E36-8894-744D702F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40" y="970997"/>
            <a:ext cx="2743200" cy="1557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F1992-DEA6-4EBB-A4FA-87BFBBCAFC04}"/>
              </a:ext>
            </a:extLst>
          </p:cNvPr>
          <p:cNvSpPr/>
          <p:nvPr/>
        </p:nvSpPr>
        <p:spPr>
          <a:xfrm>
            <a:off x="1995758" y="977372"/>
            <a:ext cx="130420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Lifecam</a:t>
            </a:r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640x360</a:t>
            </a:r>
          </a:p>
          <a:p>
            <a:pPr algn="ctr"/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59x36°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83E80-8113-4EA3-A460-618F8DB6568C}"/>
              </a:ext>
            </a:extLst>
          </p:cNvPr>
          <p:cNvSpPr/>
          <p:nvPr/>
        </p:nvSpPr>
        <p:spPr>
          <a:xfrm>
            <a:off x="4915421" y="905183"/>
            <a:ext cx="130420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c920 </a:t>
            </a:r>
          </a:p>
          <a:p>
            <a:pPr algn="ctr"/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640x360</a:t>
            </a:r>
          </a:p>
          <a:p>
            <a:pPr algn="ctr"/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72</a:t>
            </a:r>
            <a:r>
              <a:rPr lang="en-US" sz="20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x44°</a:t>
            </a:r>
          </a:p>
        </p:txBody>
      </p:sp>
    </p:spTree>
    <p:extLst>
      <p:ext uri="{BB962C8B-B14F-4D97-AF65-F5344CB8AC3E}">
        <p14:creationId xmlns:p14="http://schemas.microsoft.com/office/powerpoint/2010/main" val="390515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078066"/>
          </a:xfrm>
        </p:spPr>
        <p:txBody>
          <a:bodyPr>
            <a:normAutofit/>
          </a:bodyPr>
          <a:lstStyle/>
          <a:p>
            <a:r>
              <a:rPr lang="en-US" sz="3200" b="1" dirty="0"/>
              <a:t>Camera calibration 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80" y="3124937"/>
            <a:ext cx="7886700" cy="150018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https://www.skiprobotics.com/articles/2021-08-13-camera-calibration/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https://ksimek.github.io/2013/08/13/intrinsic/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1" y="405504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Understanding the native cropping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E3A9C7-F237-44D6-AF2C-6F6B9B3B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0C03-AB7A-4BC1-B290-9AB97B94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8" y="576379"/>
            <a:ext cx="7609586" cy="570719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103919"/>
            <a:ext cx="8246421" cy="40859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Same scene overlay of 1280x720 (red outline) and 640x480 (added alpha, blue outline)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FC7CA-6D28-4F92-9786-71103AAD7CA0}"/>
              </a:ext>
            </a:extLst>
          </p:cNvPr>
          <p:cNvSpPr/>
          <p:nvPr/>
        </p:nvSpPr>
        <p:spPr>
          <a:xfrm>
            <a:off x="1433645" y="6272415"/>
            <a:ext cx="690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Will have different </a:t>
            </a:r>
            <a:r>
              <a:rPr lang="en-US" sz="1600" dirty="0" err="1"/>
              <a:t>FoV</a:t>
            </a:r>
            <a:r>
              <a:rPr lang="en-US" sz="1600" dirty="0"/>
              <a:t> in x and y.  </a:t>
            </a:r>
          </a:p>
          <a:p>
            <a:pPr algn="ctr"/>
            <a:r>
              <a:rPr lang="en-US" sz="1600" dirty="0"/>
              <a:t>Note how sensor crops x cols but GAINS y rows when going to 640x480</a:t>
            </a:r>
          </a:p>
        </p:txBody>
      </p:sp>
    </p:spTree>
    <p:extLst>
      <p:ext uri="{BB962C8B-B14F-4D97-AF65-F5344CB8AC3E}">
        <p14:creationId xmlns:p14="http://schemas.microsoft.com/office/powerpoint/2010/main" val="110264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8C3-A3E3-4201-886E-54F3E0A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Calculating the nominal </a:t>
            </a:r>
            <a:r>
              <a:rPr lang="en-US" sz="3200" b="1" dirty="0" err="1"/>
              <a:t>intrinsics</a:t>
            </a:r>
            <a:endParaRPr lang="en-US" sz="32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E7F0E8-F7DE-47F1-9852-22A0542E8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</p:txBody>
      </p:sp>
      <p:pic>
        <p:nvPicPr>
          <p:cNvPr id="2050" name="Picture 2" descr="https://lacanadaengineeringclub.org/wp-content/uploads/2019/09/ClubLogo.png">
            <a:extLst>
              <a:ext uri="{FF2B5EF4-FFF2-40B4-BE49-F238E27FC236}">
                <a16:creationId xmlns:a16="http://schemas.microsoft.com/office/drawing/2014/main" id="{E5892CA5-B30D-442A-8B6F-C783B191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86" y="2726890"/>
            <a:ext cx="841106" cy="8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1280x720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93912-BF7C-4194-9CD8-2A51A64B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6583"/>
            <a:ext cx="6221915" cy="3499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738 pixels, so 73.8  per pixel.   1280/73.6 = 17.39” across</a:t>
            </a:r>
          </a:p>
          <a:p>
            <a:r>
              <a:rPr lang="en-US" dirty="0"/>
              <a:t>6”  in y = 443 pixels, so 73.8 inches per.  720/73.6 = 9.78” high</a:t>
            </a:r>
          </a:p>
          <a:p>
            <a:r>
              <a:rPr lang="en-US" dirty="0"/>
              <a:t>Not accounting for distortion (need a bigger target/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2*arctan(17.39/2 / 15) = 60.2°</a:t>
            </a:r>
          </a:p>
          <a:p>
            <a:r>
              <a:rPr lang="en-US" dirty="0" err="1"/>
              <a:t>Fov_y</a:t>
            </a:r>
            <a:r>
              <a:rPr lang="en-US" dirty="0"/>
              <a:t> = 2*arctan(9.78/2 / 15) = 36.1°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1468.6/73.6/2/ 15) = 67.3</a:t>
            </a:r>
            <a:r>
              <a:rPr lang="en-US" dirty="0"/>
              <a:t> °</a:t>
            </a:r>
            <a:r>
              <a:rPr lang="en-US" altLang="en-US" dirty="0">
                <a:latin typeface="var(--jp-code-font-family)"/>
              </a:rPr>
              <a:t>  (within 1.2</a:t>
            </a:r>
            <a:r>
              <a:rPr lang="en-US" dirty="0"/>
              <a:t>°</a:t>
            </a:r>
            <a:r>
              <a:rPr lang="en-US" altLang="en-US" dirty="0">
                <a:latin typeface="var(--jp-code-font-family)"/>
              </a:rPr>
              <a:t> of spec)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7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640x480 </a:t>
            </a:r>
            <a:r>
              <a:rPr lang="en-US" sz="2000" dirty="0" err="1"/>
              <a:t>FoV</a:t>
            </a:r>
            <a:r>
              <a:rPr lang="en-US" sz="2000" dirty="0"/>
              <a:t>  - 15.0” distance, 1” squares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304800" y="4477311"/>
            <a:ext cx="7643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10” in x = 448 pixels, so 44.8  per pixel.   640/44.8 = 14.28” across</a:t>
            </a:r>
          </a:p>
          <a:p>
            <a:r>
              <a:rPr lang="en-US" dirty="0"/>
              <a:t>7”  in y = 312 pixels, so 44.6 inches per.  480/44.6 = 10.76” high</a:t>
            </a:r>
          </a:p>
          <a:p>
            <a:r>
              <a:rPr lang="en-US" dirty="0"/>
              <a:t>Not accounting for distortion (need a bigger target / get closer for that)</a:t>
            </a:r>
          </a:p>
          <a:p>
            <a:r>
              <a:rPr lang="en-US" dirty="0" err="1"/>
              <a:t>Fov_x</a:t>
            </a:r>
            <a:r>
              <a:rPr lang="en-US" dirty="0"/>
              <a:t> = 2*arctan(14.28 /2 / 15) = 50.1°</a:t>
            </a:r>
          </a:p>
          <a:p>
            <a:r>
              <a:rPr lang="en-US" dirty="0" err="1"/>
              <a:t>Fov_y</a:t>
            </a:r>
            <a:r>
              <a:rPr lang="en-US" dirty="0"/>
              <a:t> = 2*arctan(10.76 /2 / 15) = 39.4°</a:t>
            </a:r>
          </a:p>
          <a:p>
            <a:r>
              <a:rPr lang="en-US" dirty="0"/>
              <a:t>Diagonal </a:t>
            </a:r>
            <a:r>
              <a:rPr lang="en-US" dirty="0" err="1"/>
              <a:t>Fov</a:t>
            </a:r>
            <a:r>
              <a:rPr lang="en-US" dirty="0"/>
              <a:t> likely  2*arctan(</a:t>
            </a:r>
            <a:r>
              <a:rPr lang="en-US" altLang="en-US" dirty="0">
                <a:latin typeface="var(--jp-code-font-family)"/>
              </a:rPr>
              <a:t>800/44.7/2/ 15) = 61.6</a:t>
            </a:r>
            <a:r>
              <a:rPr lang="en-US" dirty="0"/>
              <a:t> 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6" y="720147"/>
            <a:ext cx="4087446" cy="30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F97B46-D4A1-4CBC-AB92-29BA6BCD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1" y="103919"/>
            <a:ext cx="7886700" cy="408597"/>
          </a:xfrm>
        </p:spPr>
        <p:txBody>
          <a:bodyPr>
            <a:normAutofit/>
          </a:bodyPr>
          <a:lstStyle/>
          <a:p>
            <a:r>
              <a:rPr lang="en-US" sz="2000" dirty="0"/>
              <a:t>Camera models – estimating the </a:t>
            </a:r>
            <a:r>
              <a:rPr lang="en-US" sz="2000" dirty="0" err="1"/>
              <a:t>intrinsics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15A1E-098E-4667-9B08-BE72114803D8}"/>
              </a:ext>
            </a:extLst>
          </p:cNvPr>
          <p:cNvSpPr/>
          <p:nvPr/>
        </p:nvSpPr>
        <p:spPr>
          <a:xfrm>
            <a:off x="434065" y="3496996"/>
            <a:ext cx="3419707" cy="206210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h, w = 720, 1280</a:t>
            </a:r>
          </a:p>
          <a:p>
            <a:r>
              <a:rPr lang="en-US" sz="1600" dirty="0" err="1"/>
              <a:t>w_fov</a:t>
            </a:r>
            <a:r>
              <a:rPr lang="en-US" sz="1600" dirty="0"/>
              <a:t> = 60.2</a:t>
            </a:r>
          </a:p>
          <a:p>
            <a:r>
              <a:rPr lang="en-US" sz="1600" dirty="0" err="1"/>
              <a:t>h_fov</a:t>
            </a:r>
            <a:r>
              <a:rPr lang="en-US" sz="1600" dirty="0"/>
              <a:t> = 36.1</a:t>
            </a:r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1104.1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1104.7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1280/2 = 640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720/2 = 360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FFFF4-78BE-4FD7-B4DE-A647113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9" y="654316"/>
            <a:ext cx="2837224" cy="212791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7BCE9-E2E6-4D3E-87FC-C1BC420EF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1" y="654316"/>
            <a:ext cx="3782966" cy="21279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BCEDB-A944-4EBC-A75C-97B55ED2B9BB}"/>
              </a:ext>
            </a:extLst>
          </p:cNvPr>
          <p:cNvSpPr/>
          <p:nvPr/>
        </p:nvSpPr>
        <p:spPr>
          <a:xfrm>
            <a:off x="5482234" y="3496996"/>
            <a:ext cx="2918352" cy="206210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l-PL" sz="1600" dirty="0"/>
              <a:t>h, w = 480, 640</a:t>
            </a:r>
          </a:p>
          <a:p>
            <a:r>
              <a:rPr lang="pl-PL" sz="1600" dirty="0"/>
              <a:t>w_fov = 50.1</a:t>
            </a:r>
          </a:p>
          <a:p>
            <a:r>
              <a:rPr lang="pl-PL" sz="1600" dirty="0"/>
              <a:t>h_fov = 39.4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fx_predicted</a:t>
            </a:r>
            <a:r>
              <a:rPr lang="en-US" sz="1600" dirty="0"/>
              <a:t> = 684.7 </a:t>
            </a:r>
          </a:p>
          <a:p>
            <a:r>
              <a:rPr lang="en-US" sz="1600" dirty="0" err="1"/>
              <a:t>fy_predicted</a:t>
            </a:r>
            <a:r>
              <a:rPr lang="en-US" sz="1600" dirty="0"/>
              <a:t> = 670.2</a:t>
            </a:r>
          </a:p>
          <a:p>
            <a:r>
              <a:rPr lang="en-US" sz="1600" dirty="0" err="1"/>
              <a:t>cx_predicted</a:t>
            </a:r>
            <a:r>
              <a:rPr lang="en-US" sz="1600" dirty="0"/>
              <a:t> = 640/2 = 320</a:t>
            </a:r>
          </a:p>
          <a:p>
            <a:r>
              <a:rPr lang="en-US" sz="1600" dirty="0" err="1"/>
              <a:t>cy_predicted</a:t>
            </a:r>
            <a:r>
              <a:rPr lang="en-US" sz="1600" dirty="0"/>
              <a:t> = 480/2 = 240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92FF2-F799-4C47-A0BF-22D5CEA10583}"/>
              </a:ext>
            </a:extLst>
          </p:cNvPr>
          <p:cNvSpPr/>
          <p:nvPr/>
        </p:nvSpPr>
        <p:spPr>
          <a:xfrm>
            <a:off x="1602057" y="2830775"/>
            <a:ext cx="6285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fx_predicted</a:t>
            </a:r>
            <a:r>
              <a:rPr lang="en-US" dirty="0"/>
              <a:t> =  0.5 * w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w_fov</a:t>
            </a:r>
            <a:r>
              <a:rPr lang="en-US" dirty="0"/>
              <a:t>)) </a:t>
            </a:r>
          </a:p>
          <a:p>
            <a:r>
              <a:rPr lang="en-US" dirty="0" err="1"/>
              <a:t>fy_predicted</a:t>
            </a:r>
            <a:r>
              <a:rPr lang="en-US" dirty="0"/>
              <a:t> =  0.5 * h / </a:t>
            </a:r>
            <a:r>
              <a:rPr lang="en-US" dirty="0" err="1"/>
              <a:t>np.tan</a:t>
            </a:r>
            <a:r>
              <a:rPr lang="en-US" dirty="0"/>
              <a:t>(0.5 * np.deg2rad(</a:t>
            </a:r>
            <a:r>
              <a:rPr lang="en-US" dirty="0" err="1"/>
              <a:t>h_fov</a:t>
            </a:r>
            <a:r>
              <a:rPr lang="en-US" dirty="0"/>
              <a:t>))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4D548-7BB1-4426-A095-6542BC80E33F}"/>
              </a:ext>
            </a:extLst>
          </p:cNvPr>
          <p:cNvSpPr/>
          <p:nvPr/>
        </p:nvSpPr>
        <p:spPr>
          <a:xfrm>
            <a:off x="627351" y="5672069"/>
            <a:ext cx="2591634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[ 1104.1, 1104.7, 640, 360 ]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7546E-9A2E-4CDB-8531-06165364F0BA}"/>
              </a:ext>
            </a:extLst>
          </p:cNvPr>
          <p:cNvSpPr/>
          <p:nvPr/>
        </p:nvSpPr>
        <p:spPr>
          <a:xfrm>
            <a:off x="5632490" y="5658105"/>
            <a:ext cx="2411257" cy="33855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[684.7, 670.2, 320, 240 ]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7F5F2-9DD6-433C-B62B-AF3ECFB586BD}"/>
              </a:ext>
            </a:extLst>
          </p:cNvPr>
          <p:cNvSpPr/>
          <p:nvPr/>
        </p:nvSpPr>
        <p:spPr>
          <a:xfrm>
            <a:off x="984562" y="6123593"/>
            <a:ext cx="7025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feed these to </a:t>
            </a:r>
            <a:r>
              <a:rPr lang="en-US" dirty="0" err="1"/>
              <a:t>apriltag.detector</a:t>
            </a:r>
            <a:r>
              <a:rPr lang="en-US" dirty="0"/>
              <a:t>() for a generic </a:t>
            </a:r>
            <a:r>
              <a:rPr lang="en-US" dirty="0" err="1"/>
              <a:t>Lifecam</a:t>
            </a:r>
            <a:r>
              <a:rPr lang="en-US" dirty="0"/>
              <a:t> HD 3000</a:t>
            </a:r>
          </a:p>
          <a:p>
            <a:r>
              <a:rPr lang="en-US" dirty="0"/>
              <a:t>Distances will be quite close, but center offsets will not be exact</a:t>
            </a:r>
          </a:p>
        </p:txBody>
      </p:sp>
    </p:spTree>
    <p:extLst>
      <p:ext uri="{BB962C8B-B14F-4D97-AF65-F5344CB8AC3E}">
        <p14:creationId xmlns:p14="http://schemas.microsoft.com/office/powerpoint/2010/main" val="275761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16057</TotalTime>
  <Words>2094</Words>
  <Application>Microsoft Office PowerPoint</Application>
  <PresentationFormat>On-screen Show (4:3)</PresentationFormat>
  <Paragraphs>211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var(--jp-code-font-family)</vt:lpstr>
      <vt:lpstr>Office Theme</vt:lpstr>
      <vt:lpstr>Worksheet</vt:lpstr>
      <vt:lpstr>MS Lifecam HD 3000 Determining FoV and specs (needed for Apriltag distance and angle calculations)</vt:lpstr>
      <vt:lpstr>Camera calibrations – why we need them</vt:lpstr>
      <vt:lpstr>Camera calibration background</vt:lpstr>
      <vt:lpstr>Understanding the native cropping</vt:lpstr>
      <vt:lpstr>Same scene overlay of 1280x720 (red outline) and 640x480 (added alpha, blue outline)</vt:lpstr>
      <vt:lpstr>Calculating the nominal intrinsics</vt:lpstr>
      <vt:lpstr>1280x720 FoV  - 15.0” distance, 1” squares</vt:lpstr>
      <vt:lpstr>640x480 FoV  - 15.0” distance, 1” squares</vt:lpstr>
      <vt:lpstr>Camera models – estimating the intrinsics</vt:lpstr>
      <vt:lpstr>Comparison of calibration techniques</vt:lpstr>
      <vt:lpstr>Calibration techniques: 3DF Zephyr Free</vt:lpstr>
      <vt:lpstr>Calibration techniques: calibdb.net</vt:lpstr>
      <vt:lpstr>Calibration techniques: ros2 cameracalibrator</vt:lpstr>
      <vt:lpstr>Calibration techniques: opencv  IS TERRIBLE</vt:lpstr>
      <vt:lpstr>Problems with calibration techniques</vt:lpstr>
      <vt:lpstr>Noise and error with OpenCV</vt:lpstr>
      <vt:lpstr>Noise and error with OpenCV - continued</vt:lpstr>
      <vt:lpstr>Checking the intrinsics – fx and fy</vt:lpstr>
      <vt:lpstr>Comparison of techniques with experiment – 640x480</vt:lpstr>
      <vt:lpstr>Comparison of techniques with experiment – 1280x720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Cory J (US 389G)</dc:creator>
  <cp:lastModifiedBy>Hill, Cory J (US 389G)</cp:lastModifiedBy>
  <cp:revision>55</cp:revision>
  <dcterms:created xsi:type="dcterms:W3CDTF">2022-12-26T21:16:10Z</dcterms:created>
  <dcterms:modified xsi:type="dcterms:W3CDTF">2024-01-01T23:24:39Z</dcterms:modified>
</cp:coreProperties>
</file>